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307" r:id="rId3"/>
    <p:sldId id="308" r:id="rId4"/>
    <p:sldId id="309" r:id="rId5"/>
    <p:sldId id="311" r:id="rId6"/>
    <p:sldId id="316" r:id="rId7"/>
    <p:sldId id="312" r:id="rId8"/>
    <p:sldId id="314" r:id="rId9"/>
  </p:sldIdLst>
  <p:sldSz cx="9144000" cy="6858000" type="screen4x3"/>
  <p:notesSz cx="6797675" cy="99282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5F5F5F"/>
    <a:srgbClr val="CC9900"/>
    <a:srgbClr val="DDDDDD"/>
    <a:srgbClr val="990000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90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4A4734-8208-4CD6-9BBB-E36BC8D94359}" type="datetimeFigureOut">
              <a:rPr lang="nb-NO"/>
              <a:pPr>
                <a:defRPr/>
              </a:pPr>
              <a:t>12.12.2011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6542"/>
            <a:ext cx="5438140" cy="446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9909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899" y="9429909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860BD2-A65C-49F0-AA72-2A574886C5B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0A1D-849F-40F5-BDFC-86C52F803A7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2D043-C4C9-40A8-B1FF-55C4E4787A1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2813-BC52-4D38-A0D1-E4A03238A40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7DC2C-22B1-4D5F-B74C-0913DA0E6E8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01D5-D3F2-40CC-8D34-BE5404CBF7D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80CB5-60FD-46AB-8EE5-F746B707FD9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6F92-2E78-4FAC-9B42-04CBC48C3A8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60B90-93EF-460D-B9EC-08D2FBFAE89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09EE5-6374-47C1-B613-B97E9FA273D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D17A-3FF8-4A7D-813F-5CC07E09E86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AFE2-0305-495A-895E-752E4F1AFF0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3D8998-5F6F-460A-9DF4-3C4445FAB88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tercityprosjektet.n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tercityprosjektet.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743075" y="4024313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b="1">
                <a:solidFill>
                  <a:schemeClr val="bg1"/>
                </a:solidFill>
              </a:rPr>
              <a:t>INNSPILL TIL</a:t>
            </a:r>
            <a:r>
              <a:rPr lang="nb-NO" b="1">
                <a:solidFill>
                  <a:schemeClr val="bg1"/>
                </a:solidFill>
              </a:rPr>
              <a:t> NY WEB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5734050"/>
            <a:ext cx="612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500037" y="1214422"/>
            <a:ext cx="8148576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nb-NO" sz="4800" b="1" dirty="0" smtClean="0">
                <a:solidFill>
                  <a:schemeClr val="accent1">
                    <a:lumMod val="50000"/>
                  </a:schemeClr>
                </a:solidFill>
              </a:rPr>
              <a:t>INTERCITYPROSJEKTET</a:t>
            </a:r>
          </a:p>
          <a:p>
            <a:pPr algn="ctr">
              <a:buNone/>
              <a:defRPr/>
            </a:pPr>
            <a:endParaRPr lang="nb-NO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r>
              <a:rPr lang="nb-NO" sz="4000" b="1" dirty="0" smtClean="0">
                <a:solidFill>
                  <a:schemeClr val="accent1">
                    <a:lumMod val="50000"/>
                  </a:schemeClr>
                </a:solidFill>
              </a:rPr>
              <a:t>- Et felles løft!</a:t>
            </a:r>
          </a:p>
          <a:p>
            <a:pPr algn="ctr">
              <a:buNone/>
              <a:defRPr/>
            </a:pPr>
            <a:endParaRPr lang="nb-NO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r>
              <a:rPr lang="nb-NO" sz="4000" b="1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http://www.intercityprosjektet.no</a:t>
            </a:r>
            <a:endParaRPr lang="nb-NO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endParaRPr lang="nb-NO" sz="4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.api.no/obscura/pub/728x1000r/03699/1300902744000_tog-vinter_3699393728x1000r.JPG"/>
          <p:cNvPicPr>
            <a:picLocks noChangeAspect="1" noChangeArrowheads="1"/>
          </p:cNvPicPr>
          <p:nvPr/>
        </p:nvPicPr>
        <p:blipFill>
          <a:blip r:embed="rId2" cstate="print">
            <a:lum bright="73000" contrast="-76000"/>
          </a:blip>
          <a:srcRect/>
          <a:stretch>
            <a:fillRect/>
          </a:stretch>
        </p:blipFill>
        <p:spPr bwMode="auto">
          <a:xfrm>
            <a:off x="-1557474" y="0"/>
            <a:ext cx="17560636" cy="6858000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Innsatsområder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z="2800" b="1" dirty="0" smtClean="0">
                <a:solidFill>
                  <a:schemeClr val="accent1">
                    <a:lumMod val="50000"/>
                  </a:schemeClr>
                </a:solidFill>
              </a:rPr>
              <a:t>Alliansebygging</a:t>
            </a:r>
          </a:p>
          <a:p>
            <a:pPr eaLnBrk="1" hangingPunct="1">
              <a:defRPr/>
            </a:pPr>
            <a:r>
              <a:rPr lang="nb-NO" sz="2800" b="1" dirty="0" smtClean="0">
                <a:solidFill>
                  <a:schemeClr val="accent1">
                    <a:lumMod val="50000"/>
                  </a:schemeClr>
                </a:solidFill>
              </a:rPr>
              <a:t>Info – påvirkning</a:t>
            </a:r>
          </a:p>
          <a:p>
            <a:pPr eaLnBrk="1" hangingPunct="1">
              <a:defRPr/>
            </a:pPr>
            <a:r>
              <a:rPr lang="nb-NO" sz="2800" b="1" dirty="0" smtClean="0">
                <a:solidFill>
                  <a:schemeClr val="accent1">
                    <a:lumMod val="50000"/>
                  </a:schemeClr>
                </a:solidFill>
              </a:rPr>
              <a:t>Mulighetsstudie – fremføring 4+2</a:t>
            </a:r>
          </a:p>
          <a:p>
            <a:pPr eaLnBrk="1" hangingPunct="1">
              <a:defRPr/>
            </a:pPr>
            <a:r>
              <a:rPr lang="nb-NO" sz="2800" b="1" dirty="0" smtClean="0">
                <a:solidFill>
                  <a:schemeClr val="accent1">
                    <a:lumMod val="50000"/>
                  </a:schemeClr>
                </a:solidFill>
              </a:rPr>
              <a:t>Endestasjon</a:t>
            </a:r>
          </a:p>
          <a:p>
            <a:pPr eaLnBrk="1" hangingPunct="1">
              <a:defRPr/>
            </a:pPr>
            <a:r>
              <a:rPr lang="nb-NO" sz="2800" b="1" dirty="0" smtClean="0">
                <a:solidFill>
                  <a:schemeClr val="accent1">
                    <a:lumMod val="50000"/>
                  </a:schemeClr>
                </a:solidFill>
              </a:rPr>
              <a:t>Person og gods</a:t>
            </a:r>
            <a:endParaRPr lang="nb-NO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nb-NO" dirty="0"/>
          </a:p>
        </p:txBody>
      </p:sp>
      <p:pic>
        <p:nvPicPr>
          <p:cNvPr id="5124" name="Picture 4" descr="http://www.dagsavisen.no/multimedia/archive/00065/NYE_TOG_65193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25605"/>
            <a:ext cx="3357578" cy="23894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.api.no/obscura/pub/728x1000r/03699/1300902744000_tog-vinter_3699393728x1000r.JPG"/>
          <p:cNvPicPr>
            <a:picLocks noChangeAspect="1" noChangeArrowheads="1"/>
          </p:cNvPicPr>
          <p:nvPr/>
        </p:nvPicPr>
        <p:blipFill>
          <a:blip r:embed="rId2" cstate="print">
            <a:lum bright="73000" contrast="-76000"/>
          </a:blip>
          <a:srcRect/>
          <a:stretch>
            <a:fillRect/>
          </a:stretch>
        </p:blipFill>
        <p:spPr bwMode="auto">
          <a:xfrm>
            <a:off x="-1557474" y="0"/>
            <a:ext cx="17560636" cy="6858000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Sponsorer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Prosjektoppstart</a:t>
            </a:r>
          </a:p>
          <a:p>
            <a:pPr lvl="1"/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DNB</a:t>
            </a:r>
          </a:p>
          <a:p>
            <a:pPr lvl="1"/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Eidsiva Vannkraft</a:t>
            </a:r>
          </a:p>
          <a:p>
            <a:pPr lvl="1"/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Høgskolen i Lillehammer</a:t>
            </a:r>
          </a:p>
          <a:p>
            <a:pPr lvl="1"/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Lillehammer kommune</a:t>
            </a:r>
          </a:p>
          <a:p>
            <a:pPr>
              <a:buNone/>
            </a:pPr>
            <a:endParaRPr lang="nb-NO" dirty="0" smtClean="0"/>
          </a:p>
        </p:txBody>
      </p:sp>
      <p:pic>
        <p:nvPicPr>
          <p:cNvPr id="5" name="Picture 6" descr="http://www.adressa.no/multimedia/dynamic/01146/Tog_Osloveien_Nide_114662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350460"/>
            <a:ext cx="3308359" cy="18646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.api.no/obscura/pub/728x1000r/03699/1300902744000_tog-vinter_3699393728x1000r.JPG"/>
          <p:cNvPicPr>
            <a:picLocks noChangeAspect="1" noChangeArrowheads="1"/>
          </p:cNvPicPr>
          <p:nvPr/>
        </p:nvPicPr>
        <p:blipFill>
          <a:blip r:embed="rId2" cstate="print">
            <a:lum bright="73000" contrast="-76000"/>
          </a:blip>
          <a:srcRect/>
          <a:stretch>
            <a:fillRect/>
          </a:stretch>
        </p:blipFill>
        <p:spPr bwMode="auto">
          <a:xfrm>
            <a:off x="-1557474" y="0"/>
            <a:ext cx="17560636" cy="6858000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Sponsorer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Allianse – påvirkning</a:t>
            </a:r>
            <a:endParaRPr lang="nb-NO" dirty="0" smtClean="0"/>
          </a:p>
          <a:p>
            <a:pPr lvl="1"/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Regionrådene for Lillehammerregionen, Midt- og </a:t>
            </a:r>
            <a:r>
              <a:rPr lang="nb-NO" b="1" dirty="0" err="1" smtClean="0">
                <a:solidFill>
                  <a:schemeClr val="accent1">
                    <a:lumMod val="50000"/>
                  </a:schemeClr>
                </a:solidFill>
              </a:rPr>
              <a:t>Nord-Gudbrandsdal</a:t>
            </a:r>
            <a:endParaRPr lang="nb-NO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nb-NO" b="1" dirty="0" err="1" smtClean="0">
                <a:solidFill>
                  <a:schemeClr val="accent1">
                    <a:lumMod val="50000"/>
                  </a:schemeClr>
                </a:solidFill>
              </a:rPr>
              <a:t>Eidefoss</a:t>
            </a:r>
            <a:endParaRPr lang="nb-NO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nb-NO" b="1" dirty="0" err="1" smtClean="0">
                <a:solidFill>
                  <a:schemeClr val="accent1">
                    <a:lumMod val="50000"/>
                  </a:schemeClr>
                </a:solidFill>
              </a:rPr>
              <a:t>Gudbrandsdal</a:t>
            </a:r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 Energi</a:t>
            </a:r>
          </a:p>
          <a:p>
            <a:pPr lvl="1"/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Sparebank 1 </a:t>
            </a:r>
            <a:r>
              <a:rPr lang="nb-NO" b="1" dirty="0" err="1" smtClean="0">
                <a:solidFill>
                  <a:schemeClr val="accent1">
                    <a:lumMod val="50000"/>
                  </a:schemeClr>
                </a:solidFill>
              </a:rPr>
              <a:t>Gudbrandsdal</a:t>
            </a:r>
            <a:endParaRPr lang="nb-NO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Nordea</a:t>
            </a:r>
          </a:p>
          <a:p>
            <a:pPr lvl="1"/>
            <a:endParaRPr lang="nb-NO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http://pub.tv2.no/multimedia/TV2/archive/00867/lyntog_867287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835547"/>
            <a:ext cx="3089542" cy="17367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.api.no/obscura/pub/728x1000r/03699/1300902744000_tog-vinter_3699393728x1000r.JPG"/>
          <p:cNvPicPr>
            <a:picLocks noChangeAspect="1" noChangeArrowheads="1"/>
          </p:cNvPicPr>
          <p:nvPr/>
        </p:nvPicPr>
        <p:blipFill>
          <a:blip r:embed="rId2" cstate="print">
            <a:lum bright="73000" contrast="-76000"/>
          </a:blip>
          <a:srcRect/>
          <a:stretch>
            <a:fillRect/>
          </a:stretch>
        </p:blipFill>
        <p:spPr bwMode="auto">
          <a:xfrm>
            <a:off x="-1557474" y="0"/>
            <a:ext cx="17560636" cy="6858000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Sponsorer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Gods</a:t>
            </a:r>
            <a:endParaRPr lang="nb-NO" b="1" dirty="0" smtClean="0"/>
          </a:p>
          <a:p>
            <a:pPr lvl="1"/>
            <a:r>
              <a:rPr lang="nb-NO" b="1" dirty="0" err="1" smtClean="0">
                <a:solidFill>
                  <a:schemeClr val="accent1">
                    <a:lumMod val="50000"/>
                  </a:schemeClr>
                </a:solidFill>
              </a:rPr>
              <a:t>Mjøsen</a:t>
            </a:r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 Skogeierforening</a:t>
            </a:r>
          </a:p>
          <a:p>
            <a:pPr lvl="1"/>
            <a:r>
              <a:rPr lang="nb-NO" b="1" dirty="0" err="1" smtClean="0">
                <a:solidFill>
                  <a:schemeClr val="accent1">
                    <a:lumMod val="50000"/>
                  </a:schemeClr>
                </a:solidFill>
              </a:rPr>
              <a:t>Moelven</a:t>
            </a:r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 Industrier</a:t>
            </a:r>
          </a:p>
        </p:txBody>
      </p:sp>
      <p:pic>
        <p:nvPicPr>
          <p:cNvPr id="5" name="Picture 4" descr="http://www.jernbaneverket.no/PageFiles/336/Strekningskart_neg_red_des2010.jpg?epslanguage=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105133"/>
            <a:ext cx="1857388" cy="290990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.api.no/obscura/pub/728x1000r/03699/1300902744000_tog-vinter_3699393728x1000r.JPG"/>
          <p:cNvPicPr>
            <a:picLocks noChangeAspect="1" noChangeArrowheads="1"/>
          </p:cNvPicPr>
          <p:nvPr/>
        </p:nvPicPr>
        <p:blipFill>
          <a:blip r:embed="rId2" cstate="print">
            <a:lum bright="73000" contrast="-76000"/>
          </a:blip>
          <a:srcRect/>
          <a:stretch>
            <a:fillRect/>
          </a:stretch>
        </p:blipFill>
        <p:spPr bwMode="auto">
          <a:xfrm>
            <a:off x="-1500230" y="0"/>
            <a:ext cx="17560636" cy="6858000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Sponsorer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60465"/>
            <a:ext cx="8229600" cy="4840303"/>
          </a:xfrm>
        </p:spPr>
        <p:txBody>
          <a:bodyPr/>
          <a:lstStyle/>
          <a:p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Mulighetsstudie – fremføring 4+2</a:t>
            </a:r>
          </a:p>
          <a:p>
            <a:pPr lvl="1"/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Hunderfossen Familiepark as</a:t>
            </a:r>
          </a:p>
          <a:p>
            <a:pPr lvl="1"/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Hafjell Alpinsenter as</a:t>
            </a:r>
          </a:p>
          <a:p>
            <a:pPr lvl="1"/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Sparebanken Hedmark</a:t>
            </a:r>
          </a:p>
          <a:p>
            <a:pPr lvl="1"/>
            <a:endParaRPr lang="nb-NO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nb-NO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7864" y="4357694"/>
            <a:ext cx="2517490" cy="21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.api.no/obscura/pub/728x1000r/03699/1300902744000_tog-vinter_3699393728x1000r.JPG"/>
          <p:cNvPicPr>
            <a:picLocks noChangeAspect="1" noChangeArrowheads="1"/>
          </p:cNvPicPr>
          <p:nvPr/>
        </p:nvPicPr>
        <p:blipFill>
          <a:blip r:embed="rId2" cstate="print">
            <a:lum bright="73000" contrast="-76000"/>
          </a:blip>
          <a:srcRect/>
          <a:stretch>
            <a:fillRect/>
          </a:stretch>
        </p:blipFill>
        <p:spPr bwMode="auto">
          <a:xfrm>
            <a:off x="-1500230" y="0"/>
            <a:ext cx="17560636" cy="6858000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Sponsorer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840303"/>
          </a:xfrm>
        </p:spPr>
        <p:txBody>
          <a:bodyPr/>
          <a:lstStyle/>
          <a:p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Frikjøp av dokumentasjon</a:t>
            </a:r>
          </a:p>
          <a:p>
            <a:pPr lvl="1"/>
            <a:r>
              <a:rPr lang="nb-NO" sz="2000" b="1" dirty="0" err="1" smtClean="0">
                <a:solidFill>
                  <a:schemeClr val="accent1">
                    <a:lumMod val="50000"/>
                  </a:schemeClr>
                </a:solidFill>
              </a:rPr>
              <a:t>Visma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accent1">
                    <a:lumMod val="50000"/>
                  </a:schemeClr>
                </a:solidFill>
              </a:rPr>
              <a:t>Unique</a:t>
            </a:r>
            <a:endParaRPr lang="nb-NO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nb-NO" sz="2000" b="1" dirty="0" err="1" smtClean="0">
                <a:solidFill>
                  <a:schemeClr val="accent1">
                    <a:lumMod val="50000"/>
                  </a:schemeClr>
                </a:solidFill>
              </a:rPr>
              <a:t>Smedvig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 Eiendom</a:t>
            </a:r>
          </a:p>
          <a:p>
            <a:pPr lvl="1"/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Ikon 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AS</a:t>
            </a:r>
            <a:endParaRPr lang="nb-NO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nb-NO" sz="2000" b="1" dirty="0" err="1" smtClean="0">
                <a:solidFill>
                  <a:schemeClr val="accent1">
                    <a:lumMod val="50000"/>
                  </a:schemeClr>
                </a:solidFill>
              </a:rPr>
              <a:t>Mesna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 Rådgivning as</a:t>
            </a:r>
          </a:p>
          <a:p>
            <a:pPr lvl="1"/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Thor Bergseng &amp; Co AS</a:t>
            </a:r>
          </a:p>
          <a:p>
            <a:pPr lvl="1"/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Larkas AS</a:t>
            </a:r>
          </a:p>
          <a:p>
            <a:pPr lvl="1"/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Økonomisenteret Lillehammer</a:t>
            </a:r>
          </a:p>
          <a:p>
            <a:pPr lvl="1"/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Ernst &amp; Young 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Lillehammer</a:t>
            </a:r>
            <a:endParaRPr lang="nb-NO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nb-NO" sz="2000" b="1" dirty="0" err="1" smtClean="0">
                <a:solidFill>
                  <a:schemeClr val="accent1">
                    <a:lumMod val="50000"/>
                  </a:schemeClr>
                </a:solidFill>
              </a:rPr>
              <a:t>Prevent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 Systems AS</a:t>
            </a:r>
          </a:p>
          <a:p>
            <a:pPr lvl="1"/>
            <a:r>
              <a:rPr lang="nb-NO" sz="2000" b="1" dirty="0" err="1" smtClean="0">
                <a:solidFill>
                  <a:schemeClr val="accent1">
                    <a:lumMod val="50000"/>
                  </a:schemeClr>
                </a:solidFill>
              </a:rPr>
              <a:t>Tronerud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Eiendom AS</a:t>
            </a:r>
            <a:endParaRPr lang="nb-NO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nb-NO" sz="2000" b="1" dirty="0" err="1" smtClean="0">
                <a:solidFill>
                  <a:schemeClr val="accent1">
                    <a:lumMod val="50000"/>
                  </a:schemeClr>
                </a:solidFill>
              </a:rPr>
              <a:t>Styrmand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 AS</a:t>
            </a:r>
          </a:p>
          <a:p>
            <a:pPr lvl="1"/>
            <a:r>
              <a:rPr lang="nb-NO" sz="2000" b="1" dirty="0" err="1" smtClean="0">
                <a:solidFill>
                  <a:schemeClr val="accent1">
                    <a:lumMod val="50000"/>
                  </a:schemeClr>
                </a:solidFill>
              </a:rPr>
              <a:t>Consulere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 Smart </a:t>
            </a:r>
            <a:r>
              <a:rPr lang="nb-NO" sz="2000" b="1" dirty="0" err="1" smtClean="0">
                <a:solidFill>
                  <a:schemeClr val="accent1">
                    <a:lumMod val="50000"/>
                  </a:schemeClr>
                </a:solidFill>
              </a:rPr>
              <a:t>Metering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 AS</a:t>
            </a:r>
          </a:p>
          <a:p>
            <a:pPr lvl="1"/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Husleieproffen AS</a:t>
            </a:r>
          </a:p>
          <a:p>
            <a:pPr lvl="1"/>
            <a:r>
              <a:rPr lang="nb-NO" sz="2000" b="1" dirty="0" err="1" smtClean="0">
                <a:solidFill>
                  <a:schemeClr val="accent1">
                    <a:lumMod val="50000"/>
                  </a:schemeClr>
                </a:solidFill>
              </a:rPr>
              <a:t>Espern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 Eiendom AS</a:t>
            </a:r>
            <a:endParaRPr lang="nb-NO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nb-NO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047" y="4572026"/>
            <a:ext cx="2920481" cy="16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743075" y="4024313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b="1">
                <a:solidFill>
                  <a:schemeClr val="bg1"/>
                </a:solidFill>
              </a:rPr>
              <a:t>INNSPILL TIL</a:t>
            </a:r>
            <a:r>
              <a:rPr lang="nb-NO" b="1">
                <a:solidFill>
                  <a:schemeClr val="bg1"/>
                </a:solidFill>
              </a:rPr>
              <a:t> NY WEB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5734050"/>
            <a:ext cx="612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500037" y="1214422"/>
            <a:ext cx="8148576" cy="3908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nb-NO" sz="4800" b="1" dirty="0" smtClean="0">
                <a:solidFill>
                  <a:schemeClr val="accent1">
                    <a:lumMod val="50000"/>
                  </a:schemeClr>
                </a:solidFill>
              </a:rPr>
              <a:t>Besøk oss på:</a:t>
            </a:r>
          </a:p>
          <a:p>
            <a:pPr algn="ctr">
              <a:buNone/>
              <a:defRPr/>
            </a:pPr>
            <a:endParaRPr lang="nb-NO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r>
              <a:rPr lang="nb-NO" sz="4000" b="1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http://www.intercityprosjektet.no</a:t>
            </a:r>
            <a:endParaRPr lang="nb-NO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endParaRPr lang="nb-NO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endParaRPr lang="nb-NO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endParaRPr lang="nb-NO" sz="4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127</Words>
  <Application>Microsoft Office PowerPoint</Application>
  <PresentationFormat>Skjermfremvisning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Standard utforming</vt:lpstr>
      <vt:lpstr>Lysbilde 1</vt:lpstr>
      <vt:lpstr>Innsatsområder</vt:lpstr>
      <vt:lpstr>Sponsorer</vt:lpstr>
      <vt:lpstr>Sponsorer</vt:lpstr>
      <vt:lpstr>Sponsorer</vt:lpstr>
      <vt:lpstr>Sponsorer</vt:lpstr>
      <vt:lpstr>Sponsorer</vt:lpstr>
      <vt:lpstr>Lysbilde 8</vt:lpstr>
    </vt:vector>
  </TitlesOfParts>
  <Company>Ikomm A/S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jordamsk</dc:creator>
  <cp:lastModifiedBy>10135oswik</cp:lastModifiedBy>
  <cp:revision>107</cp:revision>
  <dcterms:created xsi:type="dcterms:W3CDTF">2009-06-03T09:00:20Z</dcterms:created>
  <dcterms:modified xsi:type="dcterms:W3CDTF">2011-12-12T10:03:25Z</dcterms:modified>
</cp:coreProperties>
</file>